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9" r:id="rId2"/>
  </p:sldMasterIdLst>
  <p:notesMasterIdLst>
    <p:notesMasterId r:id="rId35"/>
  </p:notes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" panose="02040503050406030204" pitchFamily="18" charset="0"/>
      <p:regular r:id="rId42"/>
      <p:bold r:id="rId43"/>
      <p:italic r:id="rId44"/>
      <p:boldItalic r:id="rId45"/>
    </p:embeddedFont>
    <p:embeddedFont>
      <p:font typeface="Corben" panose="020B0604020202020204" charset="0"/>
      <p:regular r:id="rId46"/>
      <p:bold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Quattrocento Sans" panose="020B0502050000020003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ihLcQjBDzR9Djux0o/Itkm3Avv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2949A-9540-4481-A31A-CA5484EE7BE8}" v="7" dt="2023-08-06T13:56:35.925"/>
    <p1510:client id="{5B71553B-C271-43B2-9CBB-073C389FF004}" v="3" dt="2023-08-06T19:41:14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customschemas.google.com/relationships/presentationmetadata" Target="meta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3" name="Google Shape;13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" name="Google Shape;14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6" name="Google Shape;14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3" name="Google Shape;14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1" name="Google Shape;14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0" name="Google Shape;14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9" name="Google Shape;148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7" name="Google Shape;14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5" name="Google Shape;15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4" name="Google Shape;15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1" name="Google Shape;15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0" name="Google Shape;13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51" name="Google Shape;135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8" name="Google Shape;1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5" name="Google Shape;15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2" name="Google Shape;15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9" name="Google Shape;15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7" name="Google Shape;15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5" name="Google Shape;15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4" name="Google Shape;15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5" name="Google Shape;1575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5" name="Google Shape;15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1" name="Google Shape;15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7" name="Google Shape;15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8" name="Google Shape;16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617" name="Google Shape;16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1" name="Google Shape;164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9" name="Google Shape;14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6" name="Google Shape;14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8" name="Google Shape;14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5" name="Google Shape;14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2" name="Google Shape;14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 txBox="1">
            <a:spLocks noGrp="1"/>
          </p:cNvSpPr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ubTitle" idx="1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6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6"/>
          <p:cNvSpPr txBox="1">
            <a:spLocks noGrp="1"/>
          </p:cNvSpPr>
          <p:nvPr>
            <p:ph type="dt" idx="10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45"/>
          <p:cNvSpPr txBox="1">
            <a:spLocks noGrp="1"/>
          </p:cNvSpPr>
          <p:nvPr>
            <p:ph type="ftr" idx="11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4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729439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763715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797991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832267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866543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9008201" y="252400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883281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849005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8147290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780453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7461769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729439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763715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797991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832267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866543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9008201" y="285867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883281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849005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8147290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780453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7461769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729439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763715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797991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832267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866543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9008201" y="319334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883281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849005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8147290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780453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7461769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729439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763715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797991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832267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866543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9008201" y="352801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883281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849005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8147290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780453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7461769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729439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763715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797991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832267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866543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9008201" y="386268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883281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849005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8147290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780453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7461769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729439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763715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797991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832267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866543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9008201" y="4197424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883281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9"/>
          <p:cNvSpPr/>
          <p:nvPr/>
        </p:nvSpPr>
        <p:spPr>
          <a:xfrm>
            <a:off x="849005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9"/>
          <p:cNvSpPr/>
          <p:nvPr/>
        </p:nvSpPr>
        <p:spPr>
          <a:xfrm>
            <a:off x="8147290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9"/>
          <p:cNvSpPr/>
          <p:nvPr/>
        </p:nvSpPr>
        <p:spPr>
          <a:xfrm>
            <a:off x="780453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7461769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9"/>
          <p:cNvSpPr/>
          <p:nvPr/>
        </p:nvSpPr>
        <p:spPr>
          <a:xfrm>
            <a:off x="729439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9"/>
          <p:cNvSpPr/>
          <p:nvPr/>
        </p:nvSpPr>
        <p:spPr>
          <a:xfrm>
            <a:off x="763715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9"/>
          <p:cNvSpPr/>
          <p:nvPr/>
        </p:nvSpPr>
        <p:spPr>
          <a:xfrm>
            <a:off x="797991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832267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866543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9008201" y="4532093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883281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49005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147290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780453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7461769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729439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763715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797991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832267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866543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9008200" y="4866774"/>
            <a:ext cx="62448" cy="75907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883281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849005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8147290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780453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7461769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729439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763715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797991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832267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866543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9008201" y="218933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883281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849005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8147290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780453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7461769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883281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849005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8147290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780453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7461769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9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9"/>
          <p:cNvSpPr txBox="1">
            <a:spLocks noGrp="1"/>
          </p:cNvSpPr>
          <p:nvPr>
            <p:ph type="body" idx="1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9" name="Google Shape;789;p49"/>
          <p:cNvSpPr txBox="1">
            <a:spLocks noGrp="1"/>
          </p:cNvSpPr>
          <p:nvPr>
            <p:ph type="body" idx="2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0" name="Google Shape;790;p49"/>
          <p:cNvSpPr txBox="1">
            <a:spLocks noGrp="1"/>
          </p:cNvSpPr>
          <p:nvPr>
            <p:ph type="body" idx="3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1" name="Google Shape;791;p49"/>
          <p:cNvSpPr txBox="1">
            <a:spLocks noGrp="1"/>
          </p:cNvSpPr>
          <p:nvPr>
            <p:ph type="body" idx="4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2" name="Google Shape;792;p49"/>
          <p:cNvSpPr txBox="1">
            <a:spLocks noGrp="1"/>
          </p:cNvSpPr>
          <p:nvPr>
            <p:ph type="body" idx="5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3" name="Google Shape;793;p49"/>
          <p:cNvSpPr txBox="1">
            <a:spLocks noGrp="1"/>
          </p:cNvSpPr>
          <p:nvPr>
            <p:ph type="body" idx="6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4" name="Google Shape;794;p49"/>
          <p:cNvSpPr txBox="1">
            <a:spLocks noGrp="1"/>
          </p:cNvSpPr>
          <p:nvPr>
            <p:ph type="sldNum" idx="12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0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50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1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801" name="Google Shape;801;p51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1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51"/>
          <p:cNvSpPr/>
          <p:nvPr/>
        </p:nvSpPr>
        <p:spPr>
          <a:xfrm rot="-5400000">
            <a:off x="4314975" y="314475"/>
            <a:ext cx="3169350" cy="6488701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51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51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51"/>
          <p:cNvSpPr txBox="1">
            <a:spLocks noGrp="1"/>
          </p:cNvSpPr>
          <p:nvPr>
            <p:ph type="body" idx="1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51"/>
          <p:cNvSpPr txBox="1">
            <a:spLocks noGrp="1"/>
          </p:cNvSpPr>
          <p:nvPr>
            <p:ph type="body" idx="2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5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52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52"/>
          <p:cNvSpPr txBox="1">
            <a:spLocks noGrp="1"/>
          </p:cNvSpPr>
          <p:nvPr>
            <p:ph type="sldNum" idx="12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52"/>
          <p:cNvSpPr>
            <a:spLocks noGrp="1"/>
          </p:cNvSpPr>
          <p:nvPr>
            <p:ph type="pic" idx="2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52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8" name="Google Shape;1098;p52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52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52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1" name="Google Shape;1281;p52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body" idx="1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54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5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5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1800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 rot="10800000" flipH="1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7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7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7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7"/>
          <p:cNvSpPr>
            <a:spLocks noGrp="1"/>
          </p:cNvSpPr>
          <p:nvPr>
            <p:ph type="pic" idx="2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7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2" name="Google Shape;522;p37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p55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5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5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5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02" name="Google Shape;1302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3" name="Google Shape;130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6" name="Google Shape;130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9" name="Google Shape;1309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0" name="Google Shape;131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14" name="Google Shape;1314;p6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15" name="Google Shape;1315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1" name="Google Shape;1321;p6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22" name="Google Shape;132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6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25" name="Google Shape;1325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6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9" name="Google Shape;1329;p6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0" name="Google Shape;1330;p6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1" name="Google Shape;133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6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34" name="Google Shape;133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6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7" name="Google Shape;1337;p6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8" name="Google Shape;133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>
            <a:spLocks noGrp="1"/>
          </p:cNvSpPr>
          <p:nvPr>
            <p:ph type="body" idx="1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39"/>
          <p:cNvSpPr txBox="1">
            <a:spLocks noGrp="1"/>
          </p:cNvSpPr>
          <p:nvPr>
            <p:ph type="dt" idx="10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ftr" idx="11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9"/>
          <p:cNvSpPr txBox="1">
            <a:spLocks noGrp="1"/>
          </p:cNvSpPr>
          <p:nvPr>
            <p:ph type="sldNum" idx="12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>
            <a:spLocks noGrp="1"/>
          </p:cNvSpPr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0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4000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3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43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52" name="Google Shape;552;p43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6" name="Google Shape;656;p4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/>
          <p:nvPr/>
        </p:nvSpPr>
        <p:spPr>
          <a:xfrm rot="10800000" flipH="1">
            <a:off x="0" y="-255985"/>
            <a:ext cx="9144000" cy="121444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3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Google Shape;11;p35" descr="A picture containing symbol, font, logo, graphics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8" name="Google Shape;1298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9" name="Google Shape;129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7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"/>
          <p:cNvSpPr txBox="1">
            <a:spLocks noGrp="1"/>
          </p:cNvSpPr>
          <p:nvPr>
            <p:ph type="subTitle" idx="1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46" name="Google Shape;1346;p1"/>
          <p:cNvSpPr txBox="1">
            <a:spLocks noGrp="1"/>
          </p:cNvSpPr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47" name="Google Shape;1347;p1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2"/>
          <p:cNvSpPr txBox="1">
            <a:spLocks noGrp="1"/>
          </p:cNvSpPr>
          <p:nvPr>
            <p:ph type="title"/>
          </p:nvPr>
        </p:nvSpPr>
        <p:spPr>
          <a:xfrm>
            <a:off x="199075" y="441025"/>
            <a:ext cx="8520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90" b="1">
                <a:solidFill>
                  <a:srgbClr val="0070C0"/>
                </a:solidFill>
              </a:rPr>
              <a:t>Define Activity Area</a:t>
            </a:r>
            <a:endParaRPr sz="2630"/>
          </a:p>
        </p:txBody>
      </p:sp>
      <p:sp>
        <p:nvSpPr>
          <p:cNvPr id="1451" name="Google Shape;1451;p12"/>
          <p:cNvSpPr txBox="1">
            <a:spLocks noGrp="1"/>
          </p:cNvSpPr>
          <p:nvPr>
            <p:ph type="body" idx="1"/>
          </p:nvPr>
        </p:nvSpPr>
        <p:spPr>
          <a:xfrm>
            <a:off x="199075" y="972250"/>
            <a:ext cx="85206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Logical area of the warehouse, which groups storage bins together with regards to specific warehouse activities.</a:t>
            </a:r>
            <a:endParaRPr sz="1600" b="1" i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Examples of activity areas: Putaway, Picking, Physical inventory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82432"/>
              <a:buNone/>
            </a:pPr>
            <a:endParaRPr sz="1600"/>
          </a:p>
        </p:txBody>
      </p:sp>
      <p:sp>
        <p:nvSpPr>
          <p:cNvPr id="1452" name="Google Shape;1452;p12"/>
          <p:cNvSpPr txBox="1"/>
          <p:nvPr/>
        </p:nvSpPr>
        <p:spPr>
          <a:xfrm>
            <a:off x="78925" y="1725000"/>
            <a:ext cx="440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Bin sorting using tcode - /scwm/sbst</a:t>
            </a:r>
            <a:endParaRPr sz="16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3" name="Google Shape;145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308500"/>
            <a:ext cx="6702599" cy="22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3"/>
          <p:cNvSpPr txBox="1">
            <a:spLocks noGrp="1"/>
          </p:cNvSpPr>
          <p:nvPr>
            <p:ph type="title"/>
          </p:nvPr>
        </p:nvSpPr>
        <p:spPr>
          <a:xfrm>
            <a:off x="311700" y="27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Activity Area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/>
          </a:p>
        </p:txBody>
      </p:sp>
      <p:pic>
        <p:nvPicPr>
          <p:cNvPr id="1460" name="Google Shape;14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863550"/>
            <a:ext cx="818934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r>
              <a:rPr lang="en" sz="2400" b="1">
                <a:solidFill>
                  <a:srgbClr val="0070C0"/>
                </a:solidFill>
              </a:rPr>
              <a:t>DEFINE WAREHOUSE PROCESS TYPE (*acts as EWM mvt type)</a:t>
            </a:r>
            <a:endParaRPr sz="2400" b="1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endParaRPr sz="2400" b="1">
              <a:solidFill>
                <a:srgbClr val="0070C0"/>
              </a:solidFill>
            </a:endParaRPr>
          </a:p>
        </p:txBody>
      </p:sp>
      <p:sp>
        <p:nvSpPr>
          <p:cNvPr id="1466" name="Google Shape;1466;p14"/>
          <p:cNvSpPr txBox="1">
            <a:spLocks noGrp="1"/>
          </p:cNvSpPr>
          <p:nvPr>
            <p:ph type="body" idx="1"/>
          </p:nvPr>
        </p:nvSpPr>
        <p:spPr>
          <a:xfrm>
            <a:off x="311700" y="844600"/>
            <a:ext cx="85206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The system processes each warehouse process (such as goods receipt, goods issue, posting change,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and repacking) using a warehouse process type. the warehouse process type has various effects on the creation of warehouse tasks.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7" name="Google Shape;14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125" y="1732550"/>
            <a:ext cx="4074525" cy="2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7125" y="1733675"/>
            <a:ext cx="3947401" cy="24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5"/>
          <p:cNvSpPr txBox="1">
            <a:spLocks noGrp="1"/>
          </p:cNvSpPr>
          <p:nvPr>
            <p:ph type="title"/>
          </p:nvPr>
        </p:nvSpPr>
        <p:spPr>
          <a:xfrm>
            <a:off x="419974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</a:rPr>
              <a:t>Define Warehouse Number Control</a:t>
            </a:r>
            <a:endParaRPr sz="2100" b="1">
              <a:solidFill>
                <a:srgbClr val="0070C0"/>
              </a:solidFill>
            </a:endParaRPr>
          </a:p>
        </p:txBody>
      </p:sp>
      <p:sp>
        <p:nvSpPr>
          <p:cNvPr id="1474" name="Google Shape;1474;p1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5" name="Google Shape;1475;p15"/>
          <p:cNvSpPr txBox="1"/>
          <p:nvPr/>
        </p:nvSpPr>
        <p:spPr>
          <a:xfrm>
            <a:off x="367400" y="830550"/>
            <a:ext cx="848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Customizing activity, you define the basic data for a warehouse number for SAP Extended Warehouse Management.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6" name="Google Shape;147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975" y="1652525"/>
            <a:ext cx="3942125" cy="2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4900" y="1652525"/>
            <a:ext cx="3844475" cy="28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6"/>
          <p:cNvSpPr txBox="1">
            <a:spLocks noGrp="1"/>
          </p:cNvSpPr>
          <p:nvPr>
            <p:ph type="title"/>
          </p:nvPr>
        </p:nvSpPr>
        <p:spPr>
          <a:xfrm>
            <a:off x="412449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</a:rPr>
              <a:t>Assign Storage Bins to Activity Areas</a:t>
            </a:r>
            <a:endParaRPr sz="2100" b="1">
              <a:solidFill>
                <a:srgbClr val="0070C0"/>
              </a:solidFill>
            </a:endParaRPr>
          </a:p>
        </p:txBody>
      </p:sp>
      <p:sp>
        <p:nvSpPr>
          <p:cNvPr id="1483" name="Google Shape;1483;p16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4" name="Google Shape;1484;p16"/>
          <p:cNvSpPr txBox="1"/>
          <p:nvPr/>
        </p:nvSpPr>
        <p:spPr>
          <a:xfrm>
            <a:off x="322375" y="943175"/>
            <a:ext cx="8319600" cy="1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Sort Sequence For Activity Area</a:t>
            </a:r>
            <a:endParaRPr sz="16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IMG activity, you define the sorting rules within an activity area for all activities except cross-line stock putaway.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5" name="Google Shape;148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975" y="2046200"/>
            <a:ext cx="3875099" cy="23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9400" y="2046200"/>
            <a:ext cx="3962400" cy="22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7"/>
          <p:cNvSpPr txBox="1">
            <a:spLocks noGrp="1"/>
          </p:cNvSpPr>
          <p:nvPr>
            <p:ph type="title"/>
          </p:nvPr>
        </p:nvSpPr>
        <p:spPr>
          <a:xfrm>
            <a:off x="311700" y="26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Storage bins in System - /scwm/ls01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7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" sz="1400"/>
              <a:t>Create Bin Sorting In Tcode - </a:t>
            </a:r>
            <a:r>
              <a:rPr lang="en" sz="1400">
                <a:solidFill>
                  <a:srgbClr val="0070C0"/>
                </a:solidFill>
              </a:rPr>
              <a:t>/Scwm/Sbst</a:t>
            </a:r>
            <a:endParaRPr sz="1400">
              <a:solidFill>
                <a:srgbClr val="0070C0"/>
              </a:solidFill>
            </a:endParaRPr>
          </a:p>
        </p:txBody>
      </p:sp>
      <p:pic>
        <p:nvPicPr>
          <p:cNvPr id="1493" name="Google Shape;149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25" y="1295700"/>
            <a:ext cx="3841775" cy="28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4675" y="1295700"/>
            <a:ext cx="3934600" cy="2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8"/>
          <p:cNvSpPr txBox="1">
            <a:spLocks noGrp="1"/>
          </p:cNvSpPr>
          <p:nvPr>
            <p:ph type="title"/>
          </p:nvPr>
        </p:nvSpPr>
        <p:spPr>
          <a:xfrm>
            <a:off x="323753" y="396215"/>
            <a:ext cx="8058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Open Sans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Determine Warehouse Process Type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8"/>
          <p:cNvSpPr/>
          <p:nvPr/>
        </p:nvSpPr>
        <p:spPr>
          <a:xfrm>
            <a:off x="304414" y="894149"/>
            <a:ext cx="74007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Customizing activity, you can configure the automatic determination of the warehouse process type.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Extended Warehouse Management (EWM) creates a warehouse request, it automatically determines the warehouse process type.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Assignment between delivery doc type (INB) to Warehouse process type (1010)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8"/>
          <p:cNvSpPr txBox="1"/>
          <p:nvPr/>
        </p:nvSpPr>
        <p:spPr>
          <a:xfrm>
            <a:off x="82074" y="4733925"/>
            <a:ext cx="235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02" name="Google Shape;15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925" y="2373937"/>
            <a:ext cx="6727851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9"/>
          <p:cNvSpPr txBox="1">
            <a:spLocks noGrp="1"/>
          </p:cNvSpPr>
          <p:nvPr>
            <p:ph type="title"/>
          </p:nvPr>
        </p:nvSpPr>
        <p:spPr>
          <a:xfrm>
            <a:off x="358425" y="658822"/>
            <a:ext cx="82296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Putaway Search Strategy</a:t>
            </a:r>
            <a:endParaRPr sz="18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1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9" name="Google Shape;1509;p19"/>
          <p:cNvSpPr txBox="1"/>
          <p:nvPr/>
        </p:nvSpPr>
        <p:spPr>
          <a:xfrm>
            <a:off x="260800" y="356250"/>
            <a:ext cx="28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Specific Inbound Config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0" name="Google Shape;15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425" y="1276350"/>
            <a:ext cx="6586675" cy="26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9"/>
          <p:cNvSpPr txBox="1"/>
          <p:nvPr/>
        </p:nvSpPr>
        <p:spPr>
          <a:xfrm>
            <a:off x="490275" y="4076175"/>
            <a:ext cx="611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one by one configure each step in the above given screenshot.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0"/>
          <p:cNvSpPr txBox="1">
            <a:spLocks noGrp="1"/>
          </p:cNvSpPr>
          <p:nvPr>
            <p:ph type="title"/>
          </p:nvPr>
        </p:nvSpPr>
        <p:spPr>
          <a:xfrm>
            <a:off x="149675" y="433500"/>
            <a:ext cx="7941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(A) Define Storage Type Search Sequence For Putaway.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2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18" name="Google Shape;15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475" y="1029150"/>
            <a:ext cx="6750375" cy="31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21"/>
          <p:cNvSpPr txBox="1">
            <a:spLocks noGrp="1"/>
          </p:cNvSpPr>
          <p:nvPr>
            <p:ph type="title"/>
          </p:nvPr>
        </p:nvSpPr>
        <p:spPr>
          <a:xfrm>
            <a:off x="179700" y="358425"/>
            <a:ext cx="8527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(B) Assign Storage Types To Storage Type Search Sequence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21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25" name="Google Shape;152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025" y="901425"/>
            <a:ext cx="6157175" cy="26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54" name="Google Shape;1354;p2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2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56" name="Google Shape;1356;p2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7" name="Google Shape;1357;p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2"/>
          <p:cNvSpPr txBox="1">
            <a:spLocks noGrp="1"/>
          </p:cNvSpPr>
          <p:nvPr>
            <p:ph type="title"/>
          </p:nvPr>
        </p:nvSpPr>
        <p:spPr>
          <a:xfrm>
            <a:off x="224775" y="268325"/>
            <a:ext cx="85278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(c) Define Putaway Control Indicator.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22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2" name="Google Shape;15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675" y="901425"/>
            <a:ext cx="6680076" cy="31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23"/>
          <p:cNvSpPr txBox="1">
            <a:spLocks noGrp="1"/>
          </p:cNvSpPr>
          <p:nvPr>
            <p:ph type="title"/>
          </p:nvPr>
        </p:nvSpPr>
        <p:spPr>
          <a:xfrm>
            <a:off x="352400" y="358425"/>
            <a:ext cx="83550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(D) Specify Storage Type Search Sequence For Putaway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23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9" name="Google Shape;153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350" y="933675"/>
            <a:ext cx="6912850" cy="30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4"/>
          <p:cNvSpPr txBox="1">
            <a:spLocks noGrp="1"/>
          </p:cNvSpPr>
          <p:nvPr>
            <p:ph type="title"/>
          </p:nvPr>
        </p:nvSpPr>
        <p:spPr>
          <a:xfrm>
            <a:off x="352400" y="523600"/>
            <a:ext cx="835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(E) Optimise Access Strategy For Storage Type Search: Putaway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24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46" name="Google Shape;15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25" y="899050"/>
            <a:ext cx="6845249" cy="3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25"/>
          <p:cNvSpPr txBox="1">
            <a:spLocks noGrp="1"/>
          </p:cNvSpPr>
          <p:nvPr>
            <p:ph type="title"/>
          </p:nvPr>
        </p:nvSpPr>
        <p:spPr>
          <a:xfrm>
            <a:off x="352400" y="523600"/>
            <a:ext cx="835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Maintain warehouse data in ewm product master (/scwm/mat1)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2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3" name="Google Shape;1553;p25"/>
          <p:cNvSpPr txBox="1"/>
          <p:nvPr/>
        </p:nvSpPr>
        <p:spPr>
          <a:xfrm>
            <a:off x="292350" y="726350"/>
            <a:ext cx="78993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field which will connect the search sequence through putaway control indicator.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54" name="Google Shape;155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924" y="1222575"/>
            <a:ext cx="6518150" cy="31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"/>
          <p:cNvSpPr/>
          <p:nvPr/>
        </p:nvSpPr>
        <p:spPr>
          <a:xfrm>
            <a:off x="307324" y="388400"/>
            <a:ext cx="7921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Document Type Integration (For Inbound Delivery)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26"/>
          <p:cNvSpPr/>
          <p:nvPr/>
        </p:nvSpPr>
        <p:spPr>
          <a:xfrm>
            <a:off x="307324" y="757100"/>
            <a:ext cx="69687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this 5 nodes, it is standard configuration which is pre-defined by SAP.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26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62" name="Google Shape;156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950" y="1207225"/>
            <a:ext cx="59436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7"/>
          <p:cNvSpPr/>
          <p:nvPr/>
        </p:nvSpPr>
        <p:spPr>
          <a:xfrm>
            <a:off x="307324" y="388400"/>
            <a:ext cx="7921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 Item Types From Erp To Ewm 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8" name="Google Shape;1568;p27"/>
          <p:cNvSpPr/>
          <p:nvPr/>
        </p:nvSpPr>
        <p:spPr>
          <a:xfrm>
            <a:off x="307324" y="757100"/>
            <a:ext cx="69687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point between ERP and EWM for determining delivery types/item types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27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70" name="Google Shape;15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875" y="1244450"/>
            <a:ext cx="3890125" cy="29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9400" y="1228400"/>
            <a:ext cx="3827249" cy="2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7" name="Google Shape;1577;p28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78" name="Google Shape;1578;p28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28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4313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28"/>
          <p:cNvSpPr/>
          <p:nvPr/>
        </p:nvSpPr>
        <p:spPr>
          <a:xfrm>
            <a:off x="2199723" y="882960"/>
            <a:ext cx="474455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1" name="Google Shape;1581;p28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28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Google Shape;1587;p29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29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3" name="Google Shape;1593;p30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30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24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1"/>
          <p:cNvSpPr/>
          <p:nvPr/>
        </p:nvSpPr>
        <p:spPr>
          <a:xfrm>
            <a:off x="1069791" y="574746"/>
            <a:ext cx="7199990" cy="4925529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509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0" name="Google Shape;1600;p31"/>
          <p:cNvSpPr/>
          <p:nvPr/>
        </p:nvSpPr>
        <p:spPr>
          <a:xfrm>
            <a:off x="640247" y="-7144"/>
            <a:ext cx="2190886" cy="515564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274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1" name="Google Shape;1601;p31"/>
          <p:cNvSpPr/>
          <p:nvPr/>
        </p:nvSpPr>
        <p:spPr>
          <a:xfrm>
            <a:off x="3429820" y="134156"/>
            <a:ext cx="5223138" cy="2144466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431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2" name="Google Shape;1602;p31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03" name="Google Shape;1603;p31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604" name="Google Shape;1604;p31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31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5"/>
          <p:cNvSpPr txBox="1">
            <a:spLocks noGrp="1"/>
          </p:cNvSpPr>
          <p:nvPr>
            <p:ph type="body" idx="1"/>
          </p:nvPr>
        </p:nvSpPr>
        <p:spPr>
          <a:xfrm>
            <a:off x="457200" y="1026698"/>
            <a:ext cx="8229600" cy="3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 Type Creation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 Section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Activity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Activity Area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Warehouse Process Type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Warehouse Number Control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Sort Sequence For Activity Area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5"/>
          <p:cNvSpPr txBox="1"/>
          <p:nvPr/>
        </p:nvSpPr>
        <p:spPr>
          <a:xfrm>
            <a:off x="2635050" y="64650"/>
            <a:ext cx="315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EWM MASTER DATA</a:t>
            </a: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5" name="Google Shape;1405;p5"/>
          <p:cNvSpPr txBox="1"/>
          <p:nvPr/>
        </p:nvSpPr>
        <p:spPr>
          <a:xfrm>
            <a:off x="3010175" y="513625"/>
            <a:ext cx="35592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800" b="1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sng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6" name="Google Shape;1406;p5"/>
          <p:cNvSpPr txBox="1"/>
          <p:nvPr/>
        </p:nvSpPr>
        <p:spPr>
          <a:xfrm>
            <a:off x="4264475" y="853975"/>
            <a:ext cx="4677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Bin Sorting In Tcode - </a:t>
            </a: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/Scwm/Sbst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Determine Warehouse Process Type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Putaway Search Strategy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Maintain Warehouse Data In Ewm Product Master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 Type Integration (For Inbound Delivery)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e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 Item Types From Erp To Ewm 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2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1" name="Google Shape;1611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3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3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3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621" name="Google Shape;162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3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7254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3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9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33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5" name="Google Shape;1625;p33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6" name="Google Shape;1626;p33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27" name="Google Shape;1627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33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2100" b="1" i="0" u="none" strike="noStrike" cap="non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0" name="Google Shape;1630;p33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31" name="Google Shape;163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2" name="Google Shape;1632;p33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633" name="Google Shape;1633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3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5" name="Google Shape;1635;p33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3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3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8" name="Google Shape;1638;p33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34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4" name="Google Shape;1644;p34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5" name="Google Shape;1645;p34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6" name="Google Shape;1646;p34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0395" y="886805"/>
            <a:ext cx="7238700" cy="28623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sp>
        <p:nvSpPr>
          <p:cNvPr id="1412" name="Google Shape;1412;p6"/>
          <p:cNvSpPr txBox="1"/>
          <p:nvPr/>
        </p:nvSpPr>
        <p:spPr>
          <a:xfrm>
            <a:off x="430392" y="886802"/>
            <a:ext cx="4849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3" name="Google Shape;1413;p6"/>
          <p:cNvSpPr txBox="1"/>
          <p:nvPr/>
        </p:nvSpPr>
        <p:spPr>
          <a:xfrm>
            <a:off x="347792" y="378328"/>
            <a:ext cx="4671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Storage Type Creation</a:t>
            </a:r>
            <a:endParaRPr sz="2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19" name="Google Shape;141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250" y="876525"/>
            <a:ext cx="3640600" cy="30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8250" y="876525"/>
            <a:ext cx="3986700" cy="30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850" y="888275"/>
            <a:ext cx="6920350" cy="34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"/>
          <p:cNvSpPr txBox="1">
            <a:spLocks noGrp="1"/>
          </p:cNvSpPr>
          <p:nvPr>
            <p:ph type="body" idx="1"/>
          </p:nvPr>
        </p:nvSpPr>
        <p:spPr>
          <a:xfrm>
            <a:off x="317969" y="425419"/>
            <a:ext cx="81756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Storage Section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32" name="Google Shape;143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975" y="918300"/>
            <a:ext cx="6807325" cy="29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0"/>
          <p:cNvSpPr txBox="1">
            <a:spLocks noGrp="1"/>
          </p:cNvSpPr>
          <p:nvPr>
            <p:ph type="title"/>
          </p:nvPr>
        </p:nvSpPr>
        <p:spPr>
          <a:xfrm>
            <a:off x="389924" y="29713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Activity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1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9" name="Google Shape;1439;p10"/>
          <p:cNvSpPr txBox="1"/>
          <p:nvPr/>
        </p:nvSpPr>
        <p:spPr>
          <a:xfrm>
            <a:off x="352400" y="785500"/>
            <a:ext cx="64275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activity in a warehouse that triggers goods movements.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activities: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physical inventory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picking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replenishment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putaway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activity must be uniquely assigned to a warehouse process category.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5" y="957250"/>
            <a:ext cx="3999899" cy="35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919700"/>
            <a:ext cx="436152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32</Slides>
  <Notes>32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Simple Light</vt:lpstr>
      <vt:lpstr>SAP EWM  EXTENDED WAREHOUSE MANAGEMENT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Activity</vt:lpstr>
      <vt:lpstr>PowerPoint Presentation</vt:lpstr>
      <vt:lpstr>Define Activity Area</vt:lpstr>
      <vt:lpstr>Define Activity Area</vt:lpstr>
      <vt:lpstr>DEFINE WAREHOUSE PROCESS TYPE (*acts as EWM mvt type) </vt:lpstr>
      <vt:lpstr>Define Warehouse Number Control</vt:lpstr>
      <vt:lpstr>Assign Storage Bins to Activity Areas</vt:lpstr>
      <vt:lpstr> Create Storage bins in System - /scwm/ls01 </vt:lpstr>
      <vt:lpstr>Determine Warehouse Process Type</vt:lpstr>
      <vt:lpstr>Define Putaway Search Strategy</vt:lpstr>
      <vt:lpstr>(A) Define Storage Type Search Sequence For Putaway.</vt:lpstr>
      <vt:lpstr>(B) Assign Storage Types To Storage Type Search Sequence </vt:lpstr>
      <vt:lpstr>(c) Define Putaway Control Indicator.</vt:lpstr>
      <vt:lpstr>(D) Specify Storage Type Search Sequence For Putaway</vt:lpstr>
      <vt:lpstr>(E) Optimise Access Strategy For Storage Type Search: Putaway </vt:lpstr>
      <vt:lpstr>Maintain warehouse data in ewm product master (/scwm/mat1)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cp:revision>9</cp:revision>
  <dcterms:modified xsi:type="dcterms:W3CDTF">2023-08-06T19:41:18Z</dcterms:modified>
</cp:coreProperties>
</file>